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48" r:id="rId4"/>
  </p:sldMasterIdLst>
  <p:notesMasterIdLst>
    <p:notesMasterId r:id="rId17"/>
  </p:notesMasterIdLst>
  <p:sldIdLst>
    <p:sldId id="257" r:id="rId5"/>
    <p:sldId id="268" r:id="rId6"/>
    <p:sldId id="267" r:id="rId7"/>
    <p:sldId id="266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B993B-494C-A8BE-E3B7-3202AB866D7B}" v="3" dt="2023-03-19T09:11:46.753"/>
    <p1510:client id="{CFB757B6-54E1-722F-4928-B18E5751290D}" v="1" dt="2023-01-20T11:32:1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76" autoAdjust="0"/>
  </p:normalViewPr>
  <p:slideViewPr>
    <p:cSldViewPr snapToGrid="0">
      <p:cViewPr varScale="1">
        <p:scale>
          <a:sx n="88" d="100"/>
          <a:sy n="88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Weaver" userId="6e4f2a05-5295-4e7e-bab9-a43623b7219c" providerId="ADAL" clId="{A2DC59E5-2570-4757-893B-A026784F1C24}"/>
    <pc:docChg chg="custSel delSld modSld">
      <pc:chgData name="Amanda Weaver" userId="6e4f2a05-5295-4e7e-bab9-a43623b7219c" providerId="ADAL" clId="{A2DC59E5-2570-4757-893B-A026784F1C24}" dt="2022-10-03T22:33:41.939" v="98" actId="47"/>
      <pc:docMkLst>
        <pc:docMk/>
      </pc:docMkLst>
      <pc:sldChg chg="addSp modSp mod">
        <pc:chgData name="Amanda Weaver" userId="6e4f2a05-5295-4e7e-bab9-a43623b7219c" providerId="ADAL" clId="{A2DC59E5-2570-4757-893B-A026784F1C24}" dt="2022-10-03T21:38:23.271" v="6" actId="1076"/>
        <pc:sldMkLst>
          <pc:docMk/>
          <pc:sldMk cId="3667165688" sldId="264"/>
        </pc:sldMkLst>
        <pc:spChg chg="mod">
          <ac:chgData name="Amanda Weaver" userId="6e4f2a05-5295-4e7e-bab9-a43623b7219c" providerId="ADAL" clId="{A2DC59E5-2570-4757-893B-A026784F1C24}" dt="2022-10-03T21:38:07.026" v="3"/>
          <ac:spMkLst>
            <pc:docMk/>
            <pc:sldMk cId="3667165688" sldId="264"/>
            <ac:spMk id="2" creationId="{32BE7CB9-C89C-632A-0C08-3BC619E2746F}"/>
          </ac:spMkLst>
        </pc:spChg>
        <pc:spChg chg="mod">
          <ac:chgData name="Amanda Weaver" userId="6e4f2a05-5295-4e7e-bab9-a43623b7219c" providerId="ADAL" clId="{A2DC59E5-2570-4757-893B-A026784F1C24}" dt="2022-10-03T21:37:23.221" v="0"/>
          <ac:spMkLst>
            <pc:docMk/>
            <pc:sldMk cId="3667165688" sldId="264"/>
            <ac:spMk id="3" creationId="{8BF0380F-8CA2-7B68-5F6D-F308A1F955EF}"/>
          </ac:spMkLst>
        </pc:spChg>
        <pc:picChg chg="add mod">
          <ac:chgData name="Amanda Weaver" userId="6e4f2a05-5295-4e7e-bab9-a43623b7219c" providerId="ADAL" clId="{A2DC59E5-2570-4757-893B-A026784F1C24}" dt="2022-10-03T21:38:23.271" v="6" actId="1076"/>
          <ac:picMkLst>
            <pc:docMk/>
            <pc:sldMk cId="3667165688" sldId="264"/>
            <ac:picMk id="5" creationId="{98935A86-ED01-02C3-95ED-CB36B663D0BC}"/>
          </ac:picMkLst>
        </pc:picChg>
      </pc:sldChg>
      <pc:sldChg chg="addSp modSp mod modNotesTx">
        <pc:chgData name="Amanda Weaver" userId="6e4f2a05-5295-4e7e-bab9-a43623b7219c" providerId="ADAL" clId="{A2DC59E5-2570-4757-893B-A026784F1C24}" dt="2022-10-03T21:40:43.916" v="97" actId="313"/>
        <pc:sldMkLst>
          <pc:docMk/>
          <pc:sldMk cId="1782060105" sldId="265"/>
        </pc:sldMkLst>
        <pc:spChg chg="mod">
          <ac:chgData name="Amanda Weaver" userId="6e4f2a05-5295-4e7e-bab9-a43623b7219c" providerId="ADAL" clId="{A2DC59E5-2570-4757-893B-A026784F1C24}" dt="2022-10-03T21:39:40.473" v="24" actId="15"/>
          <ac:spMkLst>
            <pc:docMk/>
            <pc:sldMk cId="1782060105" sldId="265"/>
            <ac:spMk id="2" creationId="{3BF628A1-5DCF-47AA-11B3-ECCE679AB11E}"/>
          </ac:spMkLst>
        </pc:spChg>
        <pc:spChg chg="mod">
          <ac:chgData name="Amanda Weaver" userId="6e4f2a05-5295-4e7e-bab9-a43623b7219c" providerId="ADAL" clId="{A2DC59E5-2570-4757-893B-A026784F1C24}" dt="2022-10-03T21:39:06.342" v="9" actId="20577"/>
          <ac:spMkLst>
            <pc:docMk/>
            <pc:sldMk cId="1782060105" sldId="265"/>
            <ac:spMk id="3" creationId="{B8710F40-3FD7-BA06-6CCD-63E33D145B9E}"/>
          </ac:spMkLst>
        </pc:spChg>
        <pc:picChg chg="add mod">
          <ac:chgData name="Amanda Weaver" userId="6e4f2a05-5295-4e7e-bab9-a43623b7219c" providerId="ADAL" clId="{A2DC59E5-2570-4757-893B-A026784F1C24}" dt="2022-10-03T21:40:05.805" v="27" actId="14100"/>
          <ac:picMkLst>
            <pc:docMk/>
            <pc:sldMk cId="1782060105" sldId="265"/>
            <ac:picMk id="5" creationId="{AE85D73B-A0D4-91E9-312D-4F105BE08A5D}"/>
          </ac:picMkLst>
        </pc:picChg>
      </pc:sldChg>
      <pc:sldChg chg="del">
        <pc:chgData name="Amanda Weaver" userId="6e4f2a05-5295-4e7e-bab9-a43623b7219c" providerId="ADAL" clId="{A2DC59E5-2570-4757-893B-A026784F1C24}" dt="2022-10-03T22:33:41.939" v="98" actId="47"/>
        <pc:sldMkLst>
          <pc:docMk/>
          <pc:sldMk cId="2710654585" sldId="266"/>
        </pc:sldMkLst>
      </pc:sldChg>
    </pc:docChg>
  </pc:docChgLst>
  <pc:docChgLst>
    <pc:chgData name="Vinita Silaparasetty" userId="S::vinitas@justit.co.uk::23a627d4-2336-43bb-8521-fe23304def7a" providerId="AD" clId="Web-{CFB757B6-54E1-722F-4928-B18E5751290D}"/>
    <pc:docChg chg="modSld">
      <pc:chgData name="Vinita Silaparasetty" userId="S::vinitas@justit.co.uk::23a627d4-2336-43bb-8521-fe23304def7a" providerId="AD" clId="Web-{CFB757B6-54E1-722F-4928-B18E5751290D}" dt="2023-01-20T11:32:14.314" v="0"/>
      <pc:docMkLst>
        <pc:docMk/>
      </pc:docMkLst>
      <pc:sldChg chg="delSp">
        <pc:chgData name="Vinita Silaparasetty" userId="S::vinitas@justit.co.uk::23a627d4-2336-43bb-8521-fe23304def7a" providerId="AD" clId="Web-{CFB757B6-54E1-722F-4928-B18E5751290D}" dt="2023-01-20T11:32:14.314" v="0"/>
        <pc:sldMkLst>
          <pc:docMk/>
          <pc:sldMk cId="891055528" sldId="263"/>
        </pc:sldMkLst>
        <pc:picChg chg="del">
          <ac:chgData name="Vinita Silaparasetty" userId="S::vinitas@justit.co.uk::23a627d4-2336-43bb-8521-fe23304def7a" providerId="AD" clId="Web-{CFB757B6-54E1-722F-4928-B18E5751290D}" dt="2023-01-20T11:32:14.314" v="0"/>
          <ac:picMkLst>
            <pc:docMk/>
            <pc:sldMk cId="891055528" sldId="263"/>
            <ac:picMk id="5" creationId="{42969094-7D72-EC80-709B-5EE5DA7661C9}"/>
          </ac:picMkLst>
        </pc:picChg>
      </pc:sldChg>
    </pc:docChg>
  </pc:docChgLst>
  <pc:docChgLst>
    <pc:chgData clId="Web-{01BB993B-494C-A8BE-E3B7-3202AB866D7B}"/>
    <pc:docChg chg="addSld addMainMaster modMainMaster">
      <pc:chgData name="" userId="" providerId="" clId="Web-{01BB993B-494C-A8BE-E3B7-3202AB866D7B}" dt="2023-03-19T09:11:46.753" v="2"/>
      <pc:docMkLst>
        <pc:docMk/>
      </pc:docMkLst>
      <pc:sldChg chg="add">
        <pc:chgData name="" userId="" providerId="" clId="Web-{01BB993B-494C-A8BE-E3B7-3202AB866D7B}" dt="2023-03-19T09:11:46.003" v="0"/>
        <pc:sldMkLst>
          <pc:docMk/>
          <pc:sldMk cId="3007468919" sldId="266"/>
        </pc:sldMkLst>
      </pc:sldChg>
      <pc:sldChg chg="add">
        <pc:chgData name="" userId="" providerId="" clId="Web-{01BB993B-494C-A8BE-E3B7-3202AB866D7B}" dt="2023-03-19T09:11:46.424" v="1"/>
        <pc:sldMkLst>
          <pc:docMk/>
          <pc:sldMk cId="3491408250" sldId="267"/>
        </pc:sldMkLst>
      </pc:sldChg>
      <pc:sldChg chg="add">
        <pc:chgData name="" userId="" providerId="" clId="Web-{01BB993B-494C-A8BE-E3B7-3202AB866D7B}" dt="2023-03-19T09:11:46.753" v="2"/>
        <pc:sldMkLst>
          <pc:docMk/>
          <pc:sldMk cId="3655635948" sldId="268"/>
        </pc:sldMkLst>
      </pc:sldChg>
      <pc:sldMasterChg chg="add addSldLayout">
        <pc:chgData name="" userId="" providerId="" clId="Web-{01BB993B-494C-A8BE-E3B7-3202AB866D7B}" dt="2023-03-19T09:11:46.003" v="0"/>
        <pc:sldMasterMkLst>
          <pc:docMk/>
          <pc:sldMasterMk cId="3652369142" sldId="2147483648"/>
        </pc:sldMasterMkLst>
        <pc:sldLayoutChg chg="add">
          <pc:chgData name="" userId="" providerId="" clId="Web-{01BB993B-494C-A8BE-E3B7-3202AB866D7B}" dt="2023-03-19T09:11:46.003" v="0"/>
          <pc:sldLayoutMkLst>
            <pc:docMk/>
            <pc:sldMasterMk cId="3652369142" sldId="2147483648"/>
            <pc:sldLayoutMk cId="214082174" sldId="2147483649"/>
          </pc:sldLayoutMkLst>
        </pc:sldLayoutChg>
        <pc:sldLayoutChg chg="add">
          <pc:chgData name="" userId="" providerId="" clId="Web-{01BB993B-494C-A8BE-E3B7-3202AB866D7B}" dt="2023-03-19T09:11:46.003" v="0"/>
          <pc:sldLayoutMkLst>
            <pc:docMk/>
            <pc:sldMasterMk cId="3652369142" sldId="2147483648"/>
            <pc:sldLayoutMk cId="2262287990" sldId="2147483650"/>
          </pc:sldLayoutMkLst>
        </pc:sldLayoutChg>
        <pc:sldLayoutChg chg="add">
          <pc:chgData name="" userId="" providerId="" clId="Web-{01BB993B-494C-A8BE-E3B7-3202AB866D7B}" dt="2023-03-19T09:11:46.003" v="0"/>
          <pc:sldLayoutMkLst>
            <pc:docMk/>
            <pc:sldMasterMk cId="3652369142" sldId="2147483648"/>
            <pc:sldLayoutMk cId="1897907874" sldId="2147483652"/>
          </pc:sldLayoutMkLst>
        </pc:sldLayoutChg>
        <pc:sldLayoutChg chg="add">
          <pc:chgData name="" userId="" providerId="" clId="Web-{01BB993B-494C-A8BE-E3B7-3202AB866D7B}" dt="2023-03-19T09:11:46.003" v="0"/>
          <pc:sldLayoutMkLst>
            <pc:docMk/>
            <pc:sldMasterMk cId="3652369142" sldId="2147483648"/>
            <pc:sldLayoutMk cId="4134778271" sldId="2147483668"/>
          </pc:sldLayoutMkLst>
        </pc:sldLayoutChg>
        <pc:sldLayoutChg chg="add">
          <pc:chgData name="" userId="" providerId="" clId="Web-{01BB993B-494C-A8BE-E3B7-3202AB866D7B}" dt="2023-03-19T09:11:46.003" v="0"/>
          <pc:sldLayoutMkLst>
            <pc:docMk/>
            <pc:sldMasterMk cId="3652369142" sldId="2147483648"/>
            <pc:sldLayoutMk cId="2270650061" sldId="2147483673"/>
          </pc:sldLayoutMkLst>
        </pc:sldLayoutChg>
      </pc:sldMasterChg>
      <pc:sldMasterChg chg="modSldLayout">
        <pc:chgData name="" userId="" providerId="" clId="Web-{01BB993B-494C-A8BE-E3B7-3202AB866D7B}" dt="2023-03-19T09:11:46.003" v="0"/>
        <pc:sldMasterMkLst>
          <pc:docMk/>
          <pc:sldMasterMk cId="2932981262" sldId="2147483660"/>
        </pc:sldMasterMkLst>
        <pc:sldLayoutChg chg="replId">
          <pc:chgData name="" userId="" providerId="" clId="Web-{01BB993B-494C-A8BE-E3B7-3202AB866D7B}" dt="2023-03-19T09:11:46.003" v="0"/>
          <pc:sldLayoutMkLst>
            <pc:docMk/>
            <pc:sldMasterMk cId="2932981262" sldId="2147483660"/>
            <pc:sldLayoutMk cId="3417210068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2164-07BF-4146-927E-80EE2786C912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FF1D8-F14C-4444-9552-185C60FC5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IF function is one of Excel’s most widely used and useful functions. It is also a function that often confuses people, so I’ll begin this lesson by explaining the concept of the logical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FF1D8-F14C-4444-9552-185C60FC52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4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Practise by viewing the formulars by going back over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FF1D8-F14C-4444-9552-185C60FC522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2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ACBF3-9A96-4CAA-9E2F-DFA7A453662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67E4-B29D-4010-B864-0339BAED9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70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778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89790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ACBF3-9A96-4CAA-9E2F-DFA7A453662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67E4-B29D-4010-B864-0339BAED9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8A4A8-C50E-D711-17AF-08E5784D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62163"/>
            <a:ext cx="5556250" cy="3549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219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351546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73537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0CF-4380-21C8-9BB1-69BB9103D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11363"/>
            <a:ext cx="7053262" cy="317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165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06ABE-F4CF-4DBD-B210-ADEBAF59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Main Title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4904-36D1-582F-EA83-2690B60D6C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375" y="1571625"/>
            <a:ext cx="11739563" cy="4297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6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2"/>
          <a:stretch/>
        </p:blipFill>
        <p:spPr>
          <a:xfrm>
            <a:off x="594" y="1"/>
            <a:ext cx="12191406" cy="73953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A522-9E72-5867-8361-D9DA27CEBF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87" y="963613"/>
            <a:ext cx="11213205" cy="5628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5D9E9-5683-A00F-8EED-1369556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92" y="128378"/>
            <a:ext cx="10515600" cy="507077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2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ACBF3-9A96-4CAA-9E2F-DFA7A4536625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767E4-B29D-4010-B864-0339BAED9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98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D2B9F-CAD1-4EF1-92C9-DF9E608B08F0}" type="datetimeFigureOut">
              <a:rPr lang="en-GB" smtClean="0"/>
              <a:t>19/03/2023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6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90EC-E04D-7E1D-8EFF-93A2AB7C3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 the IF logic function</a:t>
            </a:r>
          </a:p>
        </p:txBody>
      </p:sp>
    </p:spTree>
    <p:extLst>
      <p:ext uri="{BB962C8B-B14F-4D97-AF65-F5344CB8AC3E}">
        <p14:creationId xmlns:p14="http://schemas.microsoft.com/office/powerpoint/2010/main" val="356676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96C4B-8FF4-73A1-BAD6-A6FD361743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87" y="963613"/>
            <a:ext cx="11213205" cy="4710074"/>
          </a:xfrm>
        </p:spPr>
        <p:txBody>
          <a:bodyPr/>
          <a:lstStyle/>
          <a:p>
            <a:r>
              <a:rPr lang="en-GB" dirty="0"/>
              <a:t>Use an IF function to calculate overtime pay in cell G9.</a:t>
            </a:r>
          </a:p>
          <a:p>
            <a:r>
              <a:rPr lang="en-GB" dirty="0"/>
              <a:t>It should now be clear to you why the correct arguments for the IF function, this time, are: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(The </a:t>
            </a:r>
            <a:r>
              <a:rPr lang="en-GB" dirty="0" err="1"/>
              <a:t>Value_if_false</a:t>
            </a:r>
            <a:r>
              <a:rPr lang="en-GB" dirty="0"/>
              <a:t> argument would have worked in exactly the same way if you had used a value of 150% instead of 1.5 as Excel recognises both as having the same value but different formats).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8B641-6969-44BB-09BA-B797484D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an IF function to calculate overtime pay in cell G9.</a:t>
            </a:r>
          </a:p>
        </p:txBody>
      </p:sp>
    </p:spTree>
    <p:extLst>
      <p:ext uri="{BB962C8B-B14F-4D97-AF65-F5344CB8AC3E}">
        <p14:creationId xmlns:p14="http://schemas.microsoft.com/office/powerpoint/2010/main" val="89105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BE7CB9-C89C-632A-0C08-3BC619E274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 the IF function to calculate the bonus in cell H9.</a:t>
            </a:r>
          </a:p>
          <a:p>
            <a:r>
              <a:rPr lang="en-GB" dirty="0"/>
              <a:t>Once again, it should be clear to you why the correct arguments for the IF function this time are: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0380F-8CA2-7B68-5F6D-F308A1F9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the IF function to calculate the bonus in cell H9.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35A86-ED01-02C3-95ED-CB36B663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16" y="2416134"/>
            <a:ext cx="7040368" cy="17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6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628A1-5DCF-47AA-11B3-ECCE679AB1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Add a formula to cell I9 to calculate total pay.</a:t>
            </a:r>
          </a:p>
          <a:p>
            <a:r>
              <a:rPr lang="en-GB" dirty="0"/>
              <a:t>The correct formula could be either of the following:</a:t>
            </a:r>
          </a:p>
          <a:p>
            <a:pPr marL="457200" lvl="1" indent="0">
              <a:buNone/>
            </a:pPr>
            <a:r>
              <a:rPr lang="en-GB" dirty="0"/>
              <a:t>=F9+G9+H9 </a:t>
            </a:r>
          </a:p>
          <a:p>
            <a:pPr marL="457200" lvl="1" indent="0">
              <a:buNone/>
            </a:pPr>
            <a:r>
              <a:rPr lang="en-GB" dirty="0"/>
              <a:t>=SUM(F9:H9)</a:t>
            </a:r>
          </a:p>
          <a:p>
            <a:pPr marL="0" indent="0">
              <a:buNone/>
            </a:pPr>
            <a:r>
              <a:rPr lang="en-GB" dirty="0"/>
              <a:t>6. AutoFill the formulas in cells F9:I9 to cells F17:I17.</a:t>
            </a:r>
          </a:p>
          <a:p>
            <a:r>
              <a:rPr lang="en-GB" dirty="0"/>
              <a:t>The payroll worksheet is now complete.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Save your work as Earnings Summary-2.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710F40-3FD7-BA06-6CCD-63E33D14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a formula to cell I9 to calculate total pay.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5D73B-A0D4-91E9-312D-4F105BE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8" y="3428999"/>
            <a:ext cx="10694472" cy="22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3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Before we start… Please have your</a:t>
            </a:r>
            <a:br>
              <a:rPr lang="en-GB" sz="2000" dirty="0"/>
            </a:br>
            <a:r>
              <a:rPr lang="en-GB" sz="2000" dirty="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34914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dirty="0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6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A4EB2-A13B-19EA-AA27-5DC1CFC5AA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The IF function requires a logical test and then performs one action if the test returns TRUE and a different action if the test returns FALSE.</a:t>
            </a:r>
          </a:p>
          <a:p>
            <a:r>
              <a:rPr lang="en-GB" dirty="0"/>
              <a:t>Here are some examples of logical tests: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F541D1-26F4-9AC9-56BF-661C0D39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FE35D-6A48-9B4E-6021-8B992FF5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13" y="2690417"/>
            <a:ext cx="8457960" cy="21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3605A5-7923-FC0B-E1C9-22494BBBA3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Open Earnings Summary-1 from your sample files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D465D7-1E03-E5A3-66DA-D84A3E91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9F97-8475-328E-774B-B3F09BF4F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34" y="1370043"/>
            <a:ext cx="7228440" cy="48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A03C1E-1BDF-82ED-DAEE-BB12A33B47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87" y="963613"/>
            <a:ext cx="11213205" cy="574812"/>
          </a:xfrm>
        </p:spPr>
        <p:txBody>
          <a:bodyPr/>
          <a:lstStyle/>
          <a:p>
            <a:r>
              <a:rPr lang="en-GB" dirty="0"/>
              <a:t>Notice the Payroll Rules section: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0D190-1A8C-9DF2-884A-C3BEA8FB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3724-BFBE-B79E-1D52-F403C334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1538425"/>
            <a:ext cx="7100761" cy="1335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88875-46D7-DBB4-1393-029C065BBB6C}"/>
              </a:ext>
            </a:extLst>
          </p:cNvPr>
          <p:cNvSpPr txBox="1"/>
          <p:nvPr/>
        </p:nvSpPr>
        <p:spPr>
          <a:xfrm>
            <a:off x="231353" y="3037070"/>
            <a:ext cx="117439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Logical tests will be constructed to calculate Standard Pay, Overtime Pay and Bonus: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AD766-292A-96A9-104B-A230EE60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154417"/>
            <a:ext cx="8200469" cy="14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5EC3A-F651-69F0-B286-F694C13EC9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 the case of Standard Pay, the logical test will be:</a:t>
            </a:r>
          </a:p>
          <a:p>
            <a:r>
              <a:rPr lang="en-GB" dirty="0"/>
              <a:t>“Did this employee work more than 35 hours this week?”</a:t>
            </a:r>
          </a:p>
          <a:p>
            <a:r>
              <a:rPr lang="en-GB" dirty="0"/>
              <a:t>The formula for the logical test is: E9&lt;=35 (the value in cell E9 is less than or equal to 35).</a:t>
            </a:r>
          </a:p>
          <a:p>
            <a:r>
              <a:rPr lang="en-GB" dirty="0"/>
              <a:t>If this returns TRUE, then standard pay will be:</a:t>
            </a:r>
          </a:p>
          <a:p>
            <a:r>
              <a:rPr lang="en-GB" dirty="0"/>
              <a:t>Hours Worked * Hourly Rate, (E9*D9)</a:t>
            </a:r>
          </a:p>
          <a:p>
            <a:r>
              <a:rPr lang="en-GB" dirty="0"/>
              <a:t>…because the employee worked for 35 hours or less.</a:t>
            </a:r>
          </a:p>
          <a:p>
            <a:r>
              <a:rPr lang="en-GB" dirty="0"/>
              <a:t>If this returns FALSE, then standard pay will be:</a:t>
            </a:r>
          </a:p>
          <a:p>
            <a:r>
              <a:rPr lang="en-GB" dirty="0"/>
              <a:t>35*Hourly Rate (35*D9)</a:t>
            </a:r>
          </a:p>
          <a:p>
            <a:r>
              <a:rPr lang="en-GB" dirty="0"/>
              <a:t>… because the employee worked more than 35 hours (and the first 35 hours of this time will be paid at standard rate).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D1E91-E86D-DE5C-3045-F14FAC0E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an IF function to calculate standard pay.</a:t>
            </a:r>
          </a:p>
        </p:txBody>
      </p:sp>
    </p:spTree>
    <p:extLst>
      <p:ext uri="{BB962C8B-B14F-4D97-AF65-F5344CB8AC3E}">
        <p14:creationId xmlns:p14="http://schemas.microsoft.com/office/powerpoint/2010/main" val="6138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4DEE8-0172-1B6C-5744-90A40C31B7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1. Click in cell F9.</a:t>
            </a:r>
          </a:p>
          <a:p>
            <a:pPr marL="0" indent="0">
              <a:buNone/>
            </a:pPr>
            <a:r>
              <a:rPr lang="en-GB" dirty="0"/>
              <a:t>2. Click: </a:t>
            </a:r>
            <a:r>
              <a:rPr lang="en-GB" dirty="0" err="1"/>
              <a:t>Formulas→Logical→IF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Function Arguments dialog appears.</a:t>
            </a:r>
          </a:p>
          <a:p>
            <a:pPr marL="0" indent="0">
              <a:buNone/>
            </a:pPr>
            <a:r>
              <a:rPr lang="en-GB" dirty="0"/>
              <a:t>3. Complete the dialog as follows: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4. Click the OK button.</a:t>
            </a:r>
          </a:p>
          <a:p>
            <a:pPr marL="0" indent="0">
              <a:buNone/>
            </a:pPr>
            <a:r>
              <a:rPr lang="en-GB" dirty="0"/>
              <a:t>Standard Pay is correctly displayed in cell F9 (525.00).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AC470-D992-5913-4E3F-A19663E2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Continued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E36D-2136-A646-8112-EB5C1CCF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8" y="3089038"/>
            <a:ext cx="5703450" cy="13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20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Widescree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013E2B786584DB70F2723EF4EAD43" ma:contentTypeVersion="7" ma:contentTypeDescription="Create a new document." ma:contentTypeScope="" ma:versionID="75b3c4ad9191ecb074e24894e2c7fa2b">
  <xsd:schema xmlns:xsd="http://www.w3.org/2001/XMLSchema" xmlns:xs="http://www.w3.org/2001/XMLSchema" xmlns:p="http://schemas.microsoft.com/office/2006/metadata/properties" xmlns:ns2="c63e1e20-65d7-4e97-9956-c577aab56495" xmlns:ns3="352485e8-ee27-4248-8679-a004f0bbc829" targetNamespace="http://schemas.microsoft.com/office/2006/metadata/properties" ma:root="true" ma:fieldsID="6da5f9100c518741c0cde1fe3631d2a8" ns2:_="" ns3:_="">
    <xsd:import namespace="c63e1e20-65d7-4e97-9956-c577aab56495"/>
    <xsd:import namespace="352485e8-ee27-4248-8679-a004f0bbc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e1e20-65d7-4e97-9956-c577aab564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485e8-ee27-4248-8679-a004f0bbc82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5B90DB-66CA-466B-B28D-27A068FC9E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55712E-E7CD-4CB9-AF54-82232C7899CE}"/>
</file>

<file path=customXml/itemProps3.xml><?xml version="1.0" encoding="utf-8"?>
<ds:datastoreItem xmlns:ds="http://schemas.openxmlformats.org/officeDocument/2006/customXml" ds:itemID="{AB189A67-5941-4641-9529-A9C1690611B6}"/>
</file>

<file path=docProps/app.xml><?xml version="1.0" encoding="utf-8"?>
<Properties xmlns="http://schemas.openxmlformats.org/officeDocument/2006/extended-properties" xmlns:vt="http://schemas.openxmlformats.org/officeDocument/2006/docPropsVTypes">
  <Template>Template Widescreen template V2</Template>
  <TotalTime>0</TotalTime>
  <Words>515</Words>
  <Application>Microsoft Office PowerPoint</Application>
  <PresentationFormat>Widescreen</PresentationFormat>
  <Paragraphs>55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Template Widescreen template</vt:lpstr>
      <vt:lpstr>Office Theme</vt:lpstr>
      <vt:lpstr>Use the IF logic function</vt:lpstr>
      <vt:lpstr>PowerPoint Presentation</vt:lpstr>
      <vt:lpstr>Before we start… Please have your camera switched on.</vt:lpstr>
      <vt:lpstr>PowerPoint Presentation</vt:lpstr>
      <vt:lpstr>logical tests</vt:lpstr>
      <vt:lpstr>PowerPoint Presentation</vt:lpstr>
      <vt:lpstr>PowerPoint Presentation</vt:lpstr>
      <vt:lpstr>Use an IF function to calculate standard pay.</vt:lpstr>
      <vt:lpstr>Continued … </vt:lpstr>
      <vt:lpstr>Use an IF function to calculate overtime pay in cell G9.</vt:lpstr>
      <vt:lpstr>Use the IF function to calculate the bonus in cell H9.</vt:lpstr>
      <vt:lpstr>Add a formula to cell I9 to calculate total pay.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the IF logic function</dc:title>
  <dc:creator>Amanda Weaver</dc:creator>
  <cp:lastModifiedBy>Amanda Weaver</cp:lastModifiedBy>
  <cp:revision>3</cp:revision>
  <dcterms:created xsi:type="dcterms:W3CDTF">2022-10-03T21:23:51Z</dcterms:created>
  <dcterms:modified xsi:type="dcterms:W3CDTF">2023-03-19T09:11:48Z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0x0101004D1013E2B786584DB70F2723EF4EAD43</vt:lpwstr>
  </property>
</Properties>
</file>